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3" r:id="rId1"/>
    <p:sldMasterId id="2147483670" r:id="rId2"/>
    <p:sldMasterId id="2147483705" r:id="rId3"/>
    <p:sldMasterId id="2147483651" r:id="rId4"/>
    <p:sldMasterId id="2147483655" r:id="rId5"/>
    <p:sldMasterId id="2147483661" r:id="rId6"/>
    <p:sldMasterId id="2147483659" r:id="rId7"/>
  </p:sldMasterIdLst>
  <p:notesMasterIdLst>
    <p:notesMasterId r:id="rId11"/>
  </p:notesMasterIdLst>
  <p:handoutMasterIdLst>
    <p:handoutMasterId r:id="rId12"/>
  </p:handoutMasterIdLst>
  <p:sldIdLst>
    <p:sldId id="334" r:id="rId8"/>
    <p:sldId id="336" r:id="rId9"/>
    <p:sldId id="337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alatino Linotype" panose="02040502050505030304" pitchFamily="18" charset="0"/>
      <p:regular r:id="rId17"/>
      <p:bold r:id="rId18"/>
      <p:italic r:id="rId19"/>
      <p:boldItalic r:id="rId20"/>
    </p:embeddedFont>
    <p:embeddedFont>
      <p:font typeface="Roboto condensed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  <p15:guide id="31" orient="horz" pos="109">
          <p15:clr>
            <a:srgbClr val="A4A3A4"/>
          </p15:clr>
        </p15:guide>
        <p15:guide id="32" orient="horz" pos="3061">
          <p15:clr>
            <a:srgbClr val="A4A3A4"/>
          </p15:clr>
        </p15:guide>
        <p15:guide id="33" orient="horz" pos="492">
          <p15:clr>
            <a:srgbClr val="A4A3A4"/>
          </p15:clr>
        </p15:guide>
        <p15:guide id="34" orient="horz" pos="2985">
          <p15:clr>
            <a:srgbClr val="A4A3A4"/>
          </p15:clr>
        </p15:guide>
        <p15:guide id="35" orient="horz" pos="1250">
          <p15:clr>
            <a:srgbClr val="A4A3A4"/>
          </p15:clr>
        </p15:guide>
        <p15:guide id="36" orient="horz" pos="156">
          <p15:clr>
            <a:srgbClr val="A4A3A4"/>
          </p15:clr>
        </p15:guide>
        <p15:guide id="37" orient="horz" pos="3149">
          <p15:clr>
            <a:srgbClr val="A4A3A4"/>
          </p15:clr>
        </p15:guide>
        <p15:guide id="38" pos="1549">
          <p15:clr>
            <a:srgbClr val="A4A3A4"/>
          </p15:clr>
        </p15:guide>
        <p15:guide id="39" pos="1875">
          <p15:clr>
            <a:srgbClr val="A4A3A4"/>
          </p15:clr>
        </p15:guide>
        <p15:guide id="40" pos="5577">
          <p15:clr>
            <a:srgbClr val="A4A3A4"/>
          </p15:clr>
        </p15:guide>
        <p15:guide id="41" pos="171">
          <p15:clr>
            <a:srgbClr val="A4A3A4"/>
          </p15:clr>
        </p15:guide>
        <p15:guide id="42" pos="3294">
          <p15:clr>
            <a:srgbClr val="A4A3A4"/>
          </p15:clr>
        </p15:guide>
        <p15:guide id="43" pos="166">
          <p15:clr>
            <a:srgbClr val="A4A3A4"/>
          </p15:clr>
        </p15:guide>
        <p15:guide id="44" pos="1159">
          <p15:clr>
            <a:srgbClr val="A4A3A4"/>
          </p15:clr>
        </p15:guide>
        <p15:guide id="45" pos="3139">
          <p15:clr>
            <a:srgbClr val="A4A3A4"/>
          </p15:clr>
        </p15:guide>
        <p15:guide id="46" pos="2873">
          <p15:clr>
            <a:srgbClr val="A4A3A4"/>
          </p15:clr>
        </p15:guide>
        <p15:guide id="47" pos="4968">
          <p15:clr>
            <a:srgbClr val="A4A3A4"/>
          </p15:clr>
        </p15:guide>
        <p15:guide id="48" pos="5465">
          <p15:clr>
            <a:srgbClr val="A4A3A4"/>
          </p15:clr>
        </p15:guide>
        <p15:guide id="49" pos="2878">
          <p15:clr>
            <a:srgbClr val="A4A3A4"/>
          </p15:clr>
        </p15:guide>
        <p15:guide id="50" orient="horz" pos="2893">
          <p15:clr>
            <a:srgbClr val="A4A3A4"/>
          </p15:clr>
        </p15:guide>
        <p15:guide id="51" orient="horz" pos="403">
          <p15:clr>
            <a:srgbClr val="A4A3A4"/>
          </p15:clr>
        </p15:guide>
        <p15:guide id="52" orient="horz" pos="165">
          <p15:clr>
            <a:srgbClr val="A4A3A4"/>
          </p15:clr>
        </p15:guide>
        <p15:guide id="53" pos="4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.ringleb" initials="m" lastIdx="1" clrIdx="0">
    <p:extLst>
      <p:ext uri="{19B8F6BF-5375-455C-9EA6-DF929625EA0E}">
        <p15:presenceInfo xmlns:p15="http://schemas.microsoft.com/office/powerpoint/2012/main" userId="michael.ringleb" providerId="None"/>
      </p:ext>
    </p:extLst>
  </p:cmAuthor>
  <p:cmAuthor id="2" name="timo.schuett" initials="t" lastIdx="23" clrIdx="1">
    <p:extLst>
      <p:ext uri="{19B8F6BF-5375-455C-9EA6-DF929625EA0E}">
        <p15:presenceInfo xmlns:p15="http://schemas.microsoft.com/office/powerpoint/2012/main" userId="timo.schue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00"/>
    <a:srgbClr val="008000"/>
    <a:srgbClr val="FFFFFF"/>
    <a:srgbClr val="002F5D"/>
    <a:srgbClr val="BD9F21"/>
    <a:srgbClr val="FFC864"/>
    <a:srgbClr val="FFBE64"/>
    <a:srgbClr val="F0AA46"/>
    <a:srgbClr val="F0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82138" autoAdjust="0"/>
  </p:normalViewPr>
  <p:slideViewPr>
    <p:cSldViewPr snapToGrid="0" snapToObjects="1">
      <p:cViewPr varScale="1">
        <p:scale>
          <a:sx n="140" d="100"/>
          <a:sy n="140" d="100"/>
        </p:scale>
        <p:origin x="570" y="120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  <p:guide orient="horz" pos="109"/>
        <p:guide orient="horz" pos="3061"/>
        <p:guide orient="horz" pos="492"/>
        <p:guide orient="horz" pos="2985"/>
        <p:guide orient="horz" pos="1250"/>
        <p:guide orient="horz" pos="156"/>
        <p:guide orient="horz" pos="3149"/>
        <p:guide pos="1549"/>
        <p:guide pos="1875"/>
        <p:guide pos="5577"/>
        <p:guide pos="171"/>
        <p:guide pos="3294"/>
        <p:guide pos="166"/>
        <p:guide pos="1159"/>
        <p:guide pos="3139"/>
        <p:guide pos="2873"/>
        <p:guide pos="4968"/>
        <p:guide pos="5465"/>
        <p:guide pos="2878"/>
        <p:guide orient="horz" pos="2893"/>
        <p:guide orient="horz" pos="403"/>
        <p:guide orient="horz" pos="165"/>
        <p:guide pos="42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02.08.2022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02.08.2022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6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ceec.uni-jena.de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63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64802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ceec.uni-jena.de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59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8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4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ceec.uni-jena.de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2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2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109476" y="39089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>
              <a:latin typeface="Roboto Condensed"/>
              <a:cs typeface="Roboto Condensed"/>
            </a:endParaRP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28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109476" y="39089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>
              <a:latin typeface="Roboto Condensed"/>
              <a:cs typeface="Roboto Condensed"/>
            </a:endParaRP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63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109476" y="39089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>
              <a:latin typeface="Roboto Condensed"/>
              <a:cs typeface="Roboto Condensed"/>
            </a:endParaRP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ceec.uni-jena.de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14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175750" y="4558440"/>
            <a:ext cx="5688013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1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109476" y="39089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>
              <a:latin typeface="Roboto Condensed"/>
              <a:cs typeface="Roboto Condensed"/>
            </a:endParaRP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113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459038" y="4547491"/>
            <a:ext cx="6393777" cy="1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530055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109476" y="39089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>
              <a:latin typeface="Roboto Condensed"/>
              <a:cs typeface="Roboto Condensed"/>
            </a:endParaRPr>
          </a:p>
        </p:txBody>
      </p:sp>
      <p:sp>
        <p:nvSpPr>
          <p:cNvPr id="11" name="Rechteck 10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3" name="Textplatzhalter 24"/>
          <p:cNvSpPr txBox="1">
            <a:spLocks/>
          </p:cNvSpPr>
          <p:nvPr userDrawn="1"/>
        </p:nvSpPr>
        <p:spPr>
          <a:xfrm>
            <a:off x="3696537" y="4926610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schubert-group.de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baseline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jcsm.uni-jena.de</a:t>
            </a:r>
            <a:r>
              <a:rPr lang="de-DE" sz="1000" baseline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</a:t>
            </a:r>
            <a:fld id="{822FCD78-D96D-4F80-9AD7-6954839C45E1}" type="slidenum">
              <a:rPr lang="de-DE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chemeClr val="tx1">
                  <a:lumMod val="90000"/>
                  <a:lumOff val="1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5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2032" y="1200151"/>
            <a:ext cx="8229600" cy="1268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604667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91737" y="285409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 descr="CEE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404" y="4667600"/>
            <a:ext cx="706208" cy="353665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6"/>
          <p:cNvPicPr preferRelativeResize="0"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200" b="0" kern="1200" spc="20" baseline="0">
          <a:solidFill>
            <a:schemeClr val="tx1"/>
          </a:solidFill>
          <a:latin typeface="+mn-lt"/>
          <a:ea typeface="+mj-ea"/>
          <a:cs typeface="Roberto condensed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2032" y="1200151"/>
            <a:ext cx="8229600" cy="1268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604667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91737" y="285409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 8" descr="logo_JCSM_freigestellt.tif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708"/>
          <a:stretch/>
        </p:blipFill>
        <p:spPr>
          <a:xfrm>
            <a:off x="1325410" y="4667601"/>
            <a:ext cx="1247281" cy="328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6"/>
          <p:cNvPicPr preferRelativeResize="0"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5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04" r:id="rId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200" b="0" kern="1200" spc="20" baseline="0">
          <a:solidFill>
            <a:schemeClr val="tx1"/>
          </a:solidFill>
          <a:latin typeface="+mn-lt"/>
          <a:ea typeface="+mj-ea"/>
          <a:cs typeface="Roberto condensed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2032" y="1200151"/>
            <a:ext cx="8229600" cy="1268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82033" y="359395"/>
            <a:ext cx="7604667" cy="338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91737" y="285409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 8" descr="logo_JCSM_freigestellt.tif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708"/>
          <a:stretch/>
        </p:blipFill>
        <p:spPr>
          <a:xfrm>
            <a:off x="1325410" y="4667601"/>
            <a:ext cx="1247281" cy="328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6"/>
          <p:cNvPicPr preferRelativeResize="0">
            <a:picLocks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6" descr="CEEC.png">
            <a:extLst>
              <a:ext uri="{FF2B5EF4-FFF2-40B4-BE49-F238E27FC236}">
                <a16:creationId xmlns:a16="http://schemas.microsoft.com/office/drawing/2014/main" id="{F869866D-1243-344C-BDA4-C7B8476AD83C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3589" y="4667600"/>
            <a:ext cx="706208" cy="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200" b="0" kern="1200" spc="20" baseline="0">
          <a:solidFill>
            <a:schemeClr val="tx1"/>
          </a:solidFill>
          <a:latin typeface="+mn-lt"/>
          <a:ea typeface="+mj-ea"/>
          <a:cs typeface="Roberto condensed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0000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455954" y="2439279"/>
            <a:ext cx="4590163" cy="1943222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endParaRPr lang="de-DE" altLang="de-DE" sz="1200" dirty="0">
              <a:solidFill>
                <a:srgbClr val="002350"/>
              </a:solidFill>
            </a:endParaRPr>
          </a:p>
        </p:txBody>
      </p:sp>
      <p:pic>
        <p:nvPicPr>
          <p:cNvPr id="14" name="Picture 3" descr="T:\mav\Corporate Design\Originaldaten\CD_FSU\PowerPoint\PPP_Präsident\bilder\uni_siegel_blau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96245" y="-1"/>
            <a:ext cx="4073759" cy="446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80789" y="285409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6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pic>
        <p:nvPicPr>
          <p:cNvPr id="10" name="Bild 9" descr="CEEC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404" y="4667600"/>
            <a:ext cx="706208" cy="35366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455954" y="2439279"/>
            <a:ext cx="4590163" cy="1943222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endParaRPr lang="de-DE" altLang="de-DE" sz="1200" dirty="0">
              <a:solidFill>
                <a:srgbClr val="002350"/>
              </a:solidFill>
            </a:endParaRPr>
          </a:p>
        </p:txBody>
      </p:sp>
      <p:pic>
        <p:nvPicPr>
          <p:cNvPr id="14" name="Picture 3" descr="T:\mav\Corporate Design\Originaldaten\CD_FSU\PowerPoint\PPP_Präsident\bilder\uni_siegel_blau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96245" y="-1"/>
            <a:ext cx="4073759" cy="446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291737" y="285409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6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pic>
        <p:nvPicPr>
          <p:cNvPr id="10" name="Bild 9" descr="logo_JCSM_freigestellt.tif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708"/>
          <a:stretch/>
        </p:blipFill>
        <p:spPr>
          <a:xfrm>
            <a:off x="1325410" y="4667601"/>
            <a:ext cx="1247281" cy="328363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66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455955" y="210088"/>
            <a:ext cx="4590163" cy="178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e-DE" sz="3000" dirty="0">
              <a:latin typeface="Roboto Condensed"/>
              <a:cs typeface="Roboto Condensed"/>
            </a:endParaRPr>
          </a:p>
        </p:txBody>
      </p:sp>
      <p:pic>
        <p:nvPicPr>
          <p:cNvPr id="14" name="Picture 3" descr="T:\mav\Corporate Design\Originaldaten\CD_FSU\PowerPoint\PPP_Präsident\bilder\uni_siegel_blau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96245" y="-1"/>
            <a:ext cx="4073759" cy="446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83947" y="3109171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6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283947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0" i="0" dirty="0">
                <a:latin typeface="+mn-lt"/>
              </a:rPr>
              <a:t>Vielen Dank </a:t>
            </a:r>
          </a:p>
          <a:p>
            <a:r>
              <a:rPr lang="de-DE" sz="2000" b="0" i="0" dirty="0">
                <a:latin typeface="+mn-lt"/>
              </a:rPr>
              <a:t>für Ihre Aufmerksamkeit!</a:t>
            </a:r>
          </a:p>
        </p:txBody>
      </p:sp>
      <p:pic>
        <p:nvPicPr>
          <p:cNvPr id="12" name="Bild 11" descr="CEEC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404" y="4667600"/>
            <a:ext cx="706208" cy="35366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455955" y="210088"/>
            <a:ext cx="4590163" cy="178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e-DE" sz="3000" dirty="0">
              <a:latin typeface="Roboto Condensed"/>
              <a:cs typeface="Roboto Condensed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455954" y="2439279"/>
            <a:ext cx="4590163" cy="1943222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endParaRPr lang="de-DE" altLang="de-DE" sz="1200" dirty="0">
              <a:solidFill>
                <a:srgbClr val="002350"/>
              </a:solidFill>
            </a:endParaRPr>
          </a:p>
        </p:txBody>
      </p:sp>
      <p:pic>
        <p:nvPicPr>
          <p:cNvPr id="14" name="Picture 3" descr="T:\mav\Corporate Design\Originaldaten\CD_FSU\PowerPoint\PPP_Präsident\bilder\uni_siegel_blau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96245" y="-1"/>
            <a:ext cx="4073759" cy="446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 flipV="1">
            <a:off x="-1" y="4448201"/>
            <a:ext cx="916193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6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382" y="4454320"/>
            <a:ext cx="4572000" cy="396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83947" y="3109171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283947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0" i="0" dirty="0">
                <a:latin typeface="+mn-lt"/>
              </a:rPr>
              <a:t>Vielen Dank </a:t>
            </a:r>
          </a:p>
          <a:p>
            <a:r>
              <a:rPr lang="de-DE" sz="2000" b="0" i="0" dirty="0">
                <a:latin typeface="+mn-lt"/>
              </a:rPr>
              <a:t>für Ihre Aufmerksamkeit!</a:t>
            </a:r>
          </a:p>
        </p:txBody>
      </p:sp>
      <p:pic>
        <p:nvPicPr>
          <p:cNvPr id="11" name="Bild 10" descr="logo_JCSM_freigestellt.tif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708"/>
          <a:stretch/>
        </p:blipFill>
        <p:spPr>
          <a:xfrm>
            <a:off x="1325410" y="4667601"/>
            <a:ext cx="1247281" cy="328363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602" y="4667601"/>
            <a:ext cx="941310" cy="3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5.e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29D502-9C56-4619-8CEA-31D5D4DB39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411B73-0948-4BB4-9F40-52AE075B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Polymers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3BA9AB-F4C5-49D5-B7F5-A5D6E022040C}"/>
              </a:ext>
            </a:extLst>
          </p:cNvPr>
          <p:cNvSpPr txBox="1"/>
          <p:nvPr/>
        </p:nvSpPr>
        <p:spPr>
          <a:xfrm>
            <a:off x="282033" y="819271"/>
            <a:ext cx="872560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err="1">
                <a:latin typeface="Roboto Condensed"/>
                <a:cs typeface="Roboto Condensed"/>
              </a:rPr>
              <a:t>Polystyrenes</a:t>
            </a:r>
            <a:r>
              <a:rPr lang="de-DE" sz="1600" dirty="0">
                <a:latin typeface="Roboto Condensed"/>
                <a:cs typeface="Roboto Condensed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err="1">
                <a:latin typeface="Roboto Condensed"/>
                <a:cs typeface="Roboto Condensed"/>
              </a:rPr>
              <a:t>Poly</a:t>
            </a:r>
            <a:r>
              <a:rPr lang="de-DE" sz="1600" dirty="0">
                <a:latin typeface="Roboto Condensed"/>
                <a:cs typeface="Roboto Condensed"/>
              </a:rPr>
              <a:t>(Meth)</a:t>
            </a:r>
            <a:r>
              <a:rPr lang="de-DE" sz="1600" dirty="0" err="1">
                <a:latin typeface="Roboto Condensed"/>
                <a:cs typeface="Roboto Condensed"/>
              </a:rPr>
              <a:t>acrylates</a:t>
            </a:r>
            <a:r>
              <a:rPr lang="de-DE" sz="1600" dirty="0">
                <a:latin typeface="Roboto Condensed"/>
                <a:cs typeface="Roboto Condensed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C77E329A-57E8-44F2-9E24-94ED24CDF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481380"/>
              </p:ext>
            </p:extLst>
          </p:nvPr>
        </p:nvGraphicFramePr>
        <p:xfrm>
          <a:off x="2459038" y="767241"/>
          <a:ext cx="3067050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CS ChemDraw Drawing" r:id="rId4" imgW="3067653" imgH="1490133" progId="ChemDraw.Document.6.0">
                  <p:embed/>
                </p:oleObj>
              </mc:Choice>
              <mc:Fallback>
                <p:oleObj name="CS ChemDraw Drawing" r:id="rId4" imgW="3067653" imgH="1490133" progId="ChemDraw.Document.6.0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C77E329A-57E8-44F2-9E24-94ED24CDF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038" y="767241"/>
                        <a:ext cx="3067050" cy="149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C092B8BF-7BB1-443D-AF9D-718DB7BC83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307824"/>
              </p:ext>
            </p:extLst>
          </p:nvPr>
        </p:nvGraphicFramePr>
        <p:xfrm>
          <a:off x="2459038" y="2408238"/>
          <a:ext cx="494665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CS ChemDraw Drawing" r:id="rId6" imgW="4946586" imgH="2070806" progId="ChemDraw.Document.6.0">
                  <p:embed/>
                </p:oleObj>
              </mc:Choice>
              <mc:Fallback>
                <p:oleObj name="CS ChemDraw Drawing" r:id="rId6" imgW="4946586" imgH="2070806" progId="ChemDraw.Document.6.0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C092B8BF-7BB1-443D-AF9D-718DB7BC83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9038" y="2408238"/>
                        <a:ext cx="494665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7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98FBA-F787-44BD-A2B4-54B15B944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804DCD1-8716-45E7-82D0-3C1789D1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RAFT </a:t>
            </a:r>
            <a:r>
              <a:rPr lang="de-DE" dirty="0" err="1"/>
              <a:t>agents</a:t>
            </a:r>
            <a:r>
              <a:rPr lang="de-DE" dirty="0"/>
              <a:t>				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D82AED-79F5-48A0-9D7E-68F42C274966}"/>
              </a:ext>
            </a:extLst>
          </p:cNvPr>
          <p:cNvSpPr txBox="1"/>
          <p:nvPr/>
        </p:nvSpPr>
        <p:spPr>
          <a:xfrm>
            <a:off x="282032" y="999241"/>
            <a:ext cx="330015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CPDB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algn="l"/>
            <a:r>
              <a:rPr lang="de-DE" sz="1600" dirty="0">
                <a:latin typeface="Roboto Condensed"/>
                <a:cs typeface="Roboto Condensed"/>
              </a:rPr>
              <a:t>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CPCTTPA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PPBDT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CPDTTC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DTCTTMPA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>
              <a:latin typeface="Roboto Condensed"/>
              <a:cs typeface="Roboto Condensed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27EBED-D3E8-4BD8-948D-E6C517B692B7}"/>
              </a:ext>
            </a:extLst>
          </p:cNvPr>
          <p:cNvSpPr txBox="1"/>
          <p:nvPr/>
        </p:nvSpPr>
        <p:spPr>
          <a:xfrm>
            <a:off x="4374037" y="971312"/>
            <a:ext cx="4044099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CMDTTC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B1HPCDT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CPNMNPCDT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DBTTC</a:t>
            </a: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algn="l"/>
            <a:endParaRPr lang="de-DE" sz="1600" dirty="0">
              <a:latin typeface="Roboto Condensed"/>
              <a:cs typeface="Roboto Condense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latin typeface="Roboto Condensed"/>
                <a:cs typeface="Roboto Condensed"/>
              </a:rPr>
              <a:t>CMMPCDT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658C5D66-4BDA-4FF4-B998-4B26DDC97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96016"/>
              </p:ext>
            </p:extLst>
          </p:nvPr>
        </p:nvGraphicFramePr>
        <p:xfrm>
          <a:off x="1892300" y="741213"/>
          <a:ext cx="11334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CS ChemDraw Drawing" r:id="rId3" imgW="1133334" imgH="653460" progId="ChemDraw.Document.6.0">
                  <p:embed/>
                </p:oleObj>
              </mc:Choice>
              <mc:Fallback>
                <p:oleObj name="CS ChemDraw Drawing" r:id="rId3" imgW="1133334" imgH="653460" progId="ChemDraw.Document.6.0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658C5D66-4BDA-4FF4-B998-4B26DDC97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2300" y="741213"/>
                        <a:ext cx="113347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18A569C1-06B0-4E94-B819-85DD164DC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442648"/>
              </p:ext>
            </p:extLst>
          </p:nvPr>
        </p:nvGraphicFramePr>
        <p:xfrm>
          <a:off x="1892300" y="1592262"/>
          <a:ext cx="160813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CS ChemDraw Drawing" r:id="rId5" imgW="1607643" imgH="651771" progId="ChemDraw.Document.6.0">
                  <p:embed/>
                </p:oleObj>
              </mc:Choice>
              <mc:Fallback>
                <p:oleObj name="CS ChemDraw Drawing" r:id="rId5" imgW="1607643" imgH="651771" progId="ChemDraw.Document.6.0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18A569C1-06B0-4E94-B819-85DD164DC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2300" y="1592262"/>
                        <a:ext cx="1608137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F63AC92D-BB99-413D-9680-A1ABC88C0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88597"/>
              </p:ext>
            </p:extLst>
          </p:nvPr>
        </p:nvGraphicFramePr>
        <p:xfrm>
          <a:off x="1932108" y="2244725"/>
          <a:ext cx="13128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CS ChemDraw Drawing" r:id="rId7" imgW="1313314" imgH="779827" progId="ChemDraw.Document.6.0">
                  <p:embed/>
                </p:oleObj>
              </mc:Choice>
              <mc:Fallback>
                <p:oleObj name="CS ChemDraw Drawing" r:id="rId7" imgW="1313314" imgH="779827" progId="ChemDraw.Document.6.0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F63AC92D-BB99-413D-9680-A1ABC88C0D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32108" y="2244725"/>
                        <a:ext cx="1312863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25044F72-722D-4201-9B99-24BD9A657E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816966"/>
              </p:ext>
            </p:extLst>
          </p:nvPr>
        </p:nvGraphicFramePr>
        <p:xfrm>
          <a:off x="1932108" y="3129704"/>
          <a:ext cx="12906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CS ChemDraw Drawing" r:id="rId9" imgW="1290648" imgH="567976" progId="ChemDraw.Document.6.0">
                  <p:embed/>
                </p:oleObj>
              </mc:Choice>
              <mc:Fallback>
                <p:oleObj name="CS ChemDraw Drawing" r:id="rId9" imgW="1290648" imgH="567976" progId="ChemDraw.Document.6.0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25044F72-722D-4201-9B99-24BD9A657E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32108" y="3129704"/>
                        <a:ext cx="1290637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7171966-9D7C-4BDB-B510-E1F9BBEA1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319764"/>
              </p:ext>
            </p:extLst>
          </p:nvPr>
        </p:nvGraphicFramePr>
        <p:xfrm>
          <a:off x="6123921" y="812329"/>
          <a:ext cx="12890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CS ChemDraw Drawing" r:id="rId11" imgW="1288956" imgH="567976" progId="ChemDraw.Document.6.0">
                  <p:embed/>
                </p:oleObj>
              </mc:Choice>
              <mc:Fallback>
                <p:oleObj name="CS ChemDraw Drawing" r:id="rId11" imgW="1288956" imgH="567976" progId="ChemDraw.Document.6.0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57171966-9D7C-4BDB-B510-E1F9BBEA1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3921" y="812329"/>
                        <a:ext cx="12890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07B92BC2-E4C7-4FBA-B27C-524E1D2A5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184908"/>
              </p:ext>
            </p:extLst>
          </p:nvPr>
        </p:nvGraphicFramePr>
        <p:xfrm>
          <a:off x="6123921" y="1586267"/>
          <a:ext cx="12874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CS ChemDraw Drawing" r:id="rId13" imgW="1287264" imgH="651771" progId="ChemDraw.Document.6.0">
                  <p:embed/>
                </p:oleObj>
              </mc:Choice>
              <mc:Fallback>
                <p:oleObj name="CS ChemDraw Drawing" r:id="rId13" imgW="1287264" imgH="651771" progId="ChemDraw.Document.6.0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07B92BC2-E4C7-4FBA-B27C-524E1D2A5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23921" y="1586267"/>
                        <a:ext cx="1287463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>
            <a:extLst>
              <a:ext uri="{FF2B5EF4-FFF2-40B4-BE49-F238E27FC236}">
                <a16:creationId xmlns:a16="http://schemas.microsoft.com/office/drawing/2014/main" id="{4E5CC405-4687-4D4B-A0DD-E278BDA52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22138"/>
              </p:ext>
            </p:extLst>
          </p:nvPr>
        </p:nvGraphicFramePr>
        <p:xfrm>
          <a:off x="6123921" y="2221417"/>
          <a:ext cx="13303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CS ChemDraw Drawing" r:id="rId15" imgW="1329891" imgH="597034" progId="ChemDraw.Document.6.0">
                  <p:embed/>
                </p:oleObj>
              </mc:Choice>
              <mc:Fallback>
                <p:oleObj name="CS ChemDraw Drawing" r:id="rId15" imgW="1329891" imgH="597034" progId="ChemDraw.Document.6.0">
                  <p:embed/>
                  <p:pic>
                    <p:nvPicPr>
                      <p:cNvPr id="16" name="Objekt 15">
                        <a:extLst>
                          <a:ext uri="{FF2B5EF4-FFF2-40B4-BE49-F238E27FC236}">
                            <a16:creationId xmlns:a16="http://schemas.microsoft.com/office/drawing/2014/main" id="{4E5CC405-4687-4D4B-A0DD-E278BDA52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23921" y="2221417"/>
                        <a:ext cx="1330325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C8E31221-CC31-4347-BF8B-567195EB6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374869"/>
              </p:ext>
            </p:extLst>
          </p:nvPr>
        </p:nvGraphicFramePr>
        <p:xfrm>
          <a:off x="6123921" y="2897188"/>
          <a:ext cx="16351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CS ChemDraw Drawing" r:id="rId17" imgW="1634707" imgH="651771" progId="ChemDraw.Document.6.0">
                  <p:embed/>
                </p:oleObj>
              </mc:Choice>
              <mc:Fallback>
                <p:oleObj name="CS ChemDraw Drawing" r:id="rId17" imgW="1634707" imgH="651771" progId="ChemDraw.Document.6.0">
                  <p:embed/>
                  <p:pic>
                    <p:nvPicPr>
                      <p:cNvPr id="17" name="Objekt 16">
                        <a:extLst>
                          <a:ext uri="{FF2B5EF4-FFF2-40B4-BE49-F238E27FC236}">
                            <a16:creationId xmlns:a16="http://schemas.microsoft.com/office/drawing/2014/main" id="{C8E31221-CC31-4347-BF8B-567195EB6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23921" y="2897188"/>
                        <a:ext cx="1635125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>
            <a:extLst>
              <a:ext uri="{FF2B5EF4-FFF2-40B4-BE49-F238E27FC236}">
                <a16:creationId xmlns:a16="http://schemas.microsoft.com/office/drawing/2014/main" id="{FA162E6E-B7EE-4B6B-B02F-68C1F5BF0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822291"/>
              </p:ext>
            </p:extLst>
          </p:nvPr>
        </p:nvGraphicFramePr>
        <p:xfrm>
          <a:off x="6123921" y="3698029"/>
          <a:ext cx="12890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CS ChemDraw Drawing" r:id="rId19" imgW="1288956" imgH="593993" progId="ChemDraw.Document.6.0">
                  <p:embed/>
                </p:oleObj>
              </mc:Choice>
              <mc:Fallback>
                <p:oleObj name="CS ChemDraw Drawing" r:id="rId19" imgW="1288956" imgH="593993" progId="ChemDraw.Document.6.0">
                  <p:embed/>
                  <p:pic>
                    <p:nvPicPr>
                      <p:cNvPr id="18" name="Objekt 17">
                        <a:extLst>
                          <a:ext uri="{FF2B5EF4-FFF2-40B4-BE49-F238E27FC236}">
                            <a16:creationId xmlns:a16="http://schemas.microsoft.com/office/drawing/2014/main" id="{FA162E6E-B7EE-4B6B-B02F-68C1F5BF08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23921" y="3698029"/>
                        <a:ext cx="1289050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>
            <a:extLst>
              <a:ext uri="{FF2B5EF4-FFF2-40B4-BE49-F238E27FC236}">
                <a16:creationId xmlns:a16="http://schemas.microsoft.com/office/drawing/2014/main" id="{AC03BDD1-0249-4FC3-ADCF-0F95C8C0A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28322"/>
              </p:ext>
            </p:extLst>
          </p:nvPr>
        </p:nvGraphicFramePr>
        <p:xfrm>
          <a:off x="1881166" y="3697288"/>
          <a:ext cx="144938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CS ChemDraw Drawing" r:id="rId21" imgW="1448976" imgH="606157" progId="ChemDraw.Document.6.0">
                  <p:embed/>
                </p:oleObj>
              </mc:Choice>
              <mc:Fallback>
                <p:oleObj name="CS ChemDraw Drawing" r:id="rId21" imgW="1448976" imgH="606157" progId="ChemDraw.Document.6.0">
                  <p:embed/>
                  <p:pic>
                    <p:nvPicPr>
                      <p:cNvPr id="19" name="Objekt 18">
                        <a:extLst>
                          <a:ext uri="{FF2B5EF4-FFF2-40B4-BE49-F238E27FC236}">
                            <a16:creationId xmlns:a16="http://schemas.microsoft.com/office/drawing/2014/main" id="{AC03BDD1-0249-4FC3-ADCF-0F95C8C0A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81166" y="3697288"/>
                        <a:ext cx="1449387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9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6F9B84-3CB7-4806-8D97-FA1B93CA28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E328D0-7734-40D1-BA46-1C81059F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Solvents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8EF765-0C08-478D-8985-8CF2AF96F2E4}"/>
              </a:ext>
            </a:extLst>
          </p:cNvPr>
          <p:cNvSpPr txBox="1"/>
          <p:nvPr/>
        </p:nvSpPr>
        <p:spPr>
          <a:xfrm>
            <a:off x="282033" y="923827"/>
            <a:ext cx="8673431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de-DE" sz="20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Roboto Condensed"/>
                <a:cs typeface="Roboto Condensed"/>
              </a:rPr>
              <a:t>DMF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20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Roboto Condensed"/>
                <a:cs typeface="Roboto Condensed"/>
              </a:rPr>
              <a:t>DMSO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2000" dirty="0">
              <a:latin typeface="Roboto Condensed"/>
              <a:cs typeface="Roboto Condensed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err="1">
                <a:latin typeface="Roboto Condensed"/>
                <a:cs typeface="Roboto Condensed"/>
              </a:rPr>
              <a:t>Toluene</a:t>
            </a:r>
            <a:endParaRPr lang="de-DE" sz="2000" dirty="0"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30859235"/>
      </p:ext>
    </p:extLst>
  </p:cSld>
  <p:clrMapOvr>
    <a:masterClrMapping/>
  </p:clrMapOvr>
</p:sld>
</file>

<file path=ppt/theme/theme1.xml><?xml version="1.0" encoding="utf-8"?>
<a:theme xmlns:a="http://schemas.openxmlformats.org/drawingml/2006/main" name="2_Universität Jena">
  <a:themeElements>
    <a:clrScheme name="Schubert-Group Uni Jena">
      <a:dk1>
        <a:srgbClr val="081D39"/>
      </a:dk1>
      <a:lt1>
        <a:srgbClr val="FFFFFF"/>
      </a:lt1>
      <a:dk2>
        <a:srgbClr val="877849"/>
      </a:dk2>
      <a:lt2>
        <a:srgbClr val="3086BC"/>
      </a:lt2>
      <a:accent1>
        <a:srgbClr val="392C6F"/>
      </a:accent1>
      <a:accent2>
        <a:srgbClr val="6C1869"/>
      </a:accent2>
      <a:accent3>
        <a:srgbClr val="AD0053"/>
      </a:accent3>
      <a:accent4>
        <a:srgbClr val="AC1829"/>
      </a:accent4>
      <a:accent5>
        <a:srgbClr val="C27D20"/>
      </a:accent5>
      <a:accent6>
        <a:srgbClr val="438C32"/>
      </a:accent6>
      <a:hlink>
        <a:srgbClr val="146D34"/>
      </a:hlink>
      <a:folHlink>
        <a:srgbClr val="007077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Universität Jena">
  <a:themeElements>
    <a:clrScheme name="Schubert-Group Uni Jena">
      <a:dk1>
        <a:srgbClr val="081D39"/>
      </a:dk1>
      <a:lt1>
        <a:srgbClr val="FFFFFF"/>
      </a:lt1>
      <a:dk2>
        <a:srgbClr val="877849"/>
      </a:dk2>
      <a:lt2>
        <a:srgbClr val="3086BC"/>
      </a:lt2>
      <a:accent1>
        <a:srgbClr val="392C6F"/>
      </a:accent1>
      <a:accent2>
        <a:srgbClr val="6C1869"/>
      </a:accent2>
      <a:accent3>
        <a:srgbClr val="AD0053"/>
      </a:accent3>
      <a:accent4>
        <a:srgbClr val="AC1829"/>
      </a:accent4>
      <a:accent5>
        <a:srgbClr val="C27D20"/>
      </a:accent5>
      <a:accent6>
        <a:srgbClr val="438C32"/>
      </a:accent6>
      <a:hlink>
        <a:srgbClr val="146D34"/>
      </a:hlink>
      <a:folHlink>
        <a:srgbClr val="007077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latin typeface="Roboto Condensed"/>
            <a:cs typeface="Roboto Condensed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7_Universität Jena">
  <a:themeElements>
    <a:clrScheme name="Schubert-Group Uni Jena">
      <a:dk1>
        <a:srgbClr val="081D39"/>
      </a:dk1>
      <a:lt1>
        <a:srgbClr val="FFFFFF"/>
      </a:lt1>
      <a:dk2>
        <a:srgbClr val="877849"/>
      </a:dk2>
      <a:lt2>
        <a:srgbClr val="3086BC"/>
      </a:lt2>
      <a:accent1>
        <a:srgbClr val="392C6F"/>
      </a:accent1>
      <a:accent2>
        <a:srgbClr val="6C1869"/>
      </a:accent2>
      <a:accent3>
        <a:srgbClr val="AD0053"/>
      </a:accent3>
      <a:accent4>
        <a:srgbClr val="AC1829"/>
      </a:accent4>
      <a:accent5>
        <a:srgbClr val="C27D20"/>
      </a:accent5>
      <a:accent6>
        <a:srgbClr val="438C32"/>
      </a:accent6>
      <a:hlink>
        <a:srgbClr val="146D34"/>
      </a:hlink>
      <a:folHlink>
        <a:srgbClr val="007077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latin typeface="Roboto Condensed"/>
            <a:cs typeface="Roboto Condensed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3_Universität Jena">
  <a:themeElements>
    <a:clrScheme name="Schubert-Group Uni Jena">
      <a:dk1>
        <a:srgbClr val="081D39"/>
      </a:dk1>
      <a:lt1>
        <a:srgbClr val="FFFFFF"/>
      </a:lt1>
      <a:dk2>
        <a:srgbClr val="877849"/>
      </a:dk2>
      <a:lt2>
        <a:srgbClr val="3086BC"/>
      </a:lt2>
      <a:accent1>
        <a:srgbClr val="392C6F"/>
      </a:accent1>
      <a:accent2>
        <a:srgbClr val="6C1869"/>
      </a:accent2>
      <a:accent3>
        <a:srgbClr val="AD0053"/>
      </a:accent3>
      <a:accent4>
        <a:srgbClr val="AC1829"/>
      </a:accent4>
      <a:accent5>
        <a:srgbClr val="C27D20"/>
      </a:accent5>
      <a:accent6>
        <a:srgbClr val="438C32"/>
      </a:accent6>
      <a:hlink>
        <a:srgbClr val="146D34"/>
      </a:hlink>
      <a:folHlink>
        <a:srgbClr val="007077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4_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</Words>
  <Application>Microsoft Office PowerPoint</Application>
  <PresentationFormat>Bildschirmpräsentation (16:9)</PresentationFormat>
  <Paragraphs>46</Paragraphs>
  <Slides>3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7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6" baseType="lpstr">
      <vt:lpstr>Roberto condensed</vt:lpstr>
      <vt:lpstr>Palatino Linotype</vt:lpstr>
      <vt:lpstr>Roboto condensed</vt:lpstr>
      <vt:lpstr>Arial</vt:lpstr>
      <vt:lpstr>Calibri</vt:lpstr>
      <vt:lpstr>2_Universität Jena</vt:lpstr>
      <vt:lpstr>6_Universität Jena</vt:lpstr>
      <vt:lpstr>7_Universität Jena</vt:lpstr>
      <vt:lpstr>1_Universität Jena</vt:lpstr>
      <vt:lpstr>3_Universität Jena</vt:lpstr>
      <vt:lpstr>5_Universität Jena</vt:lpstr>
      <vt:lpstr>4_Universität Jena</vt:lpstr>
      <vt:lpstr>CS ChemDraw Drawing</vt:lpstr>
      <vt:lpstr>Polymers</vt:lpstr>
      <vt:lpstr>RAFT agents    </vt:lpstr>
      <vt:lpstr>Solvents</vt:lpstr>
    </vt:vector>
  </TitlesOfParts>
  <Manager/>
  <Company>FSU Jena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USS</dc:creator>
  <cp:keywords/>
  <dc:description/>
  <cp:lastModifiedBy>Michael Ringleb</cp:lastModifiedBy>
  <cp:revision>524</cp:revision>
  <cp:lastPrinted>2018-10-18T10:09:23Z</cp:lastPrinted>
  <dcterms:created xsi:type="dcterms:W3CDTF">2017-03-23T10:34:48Z</dcterms:created>
  <dcterms:modified xsi:type="dcterms:W3CDTF">2022-08-02T12:07:48Z</dcterms:modified>
  <cp:category/>
</cp:coreProperties>
</file>